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56" r:id="rId7"/>
    <p:sldId id="257" r:id="rId8"/>
    <p:sldId id="262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71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71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93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758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328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45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95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614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66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55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119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172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9CF0D-C316-4BC6-80F6-2B511309BFB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034DC-2E60-4EE8-A365-42FF23A7A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71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24000"/>
            <a:ext cx="6400800" cy="21336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sz="2800" dirty="0" smtClean="0"/>
              <a:t>This series of slides illustrates the use of census block data refined to include only areas of likely settlement  or </a:t>
            </a:r>
            <a:r>
              <a:rPr lang="en-US" sz="2800" i="1" dirty="0" err="1" smtClean="0"/>
              <a:t>ecumene</a:t>
            </a:r>
            <a:r>
              <a:rPr lang="en-US" sz="2800" i="1" dirty="0" smtClean="0"/>
              <a:t>.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Richard  Lycan</a:t>
            </a:r>
          </a:p>
          <a:p>
            <a:pPr algn="l"/>
            <a:r>
              <a:rPr lang="en-US" sz="2000" dirty="0" smtClean="0"/>
              <a:t>lycand@pdx.edu</a:t>
            </a:r>
          </a:p>
          <a:p>
            <a:pPr algn="l"/>
            <a:r>
              <a:rPr lang="en-US" sz="2000" dirty="0" smtClean="0"/>
              <a:t>Portland State University</a:t>
            </a:r>
          </a:p>
          <a:p>
            <a:pPr algn="l"/>
            <a:r>
              <a:rPr lang="en-US" sz="2000" dirty="0" smtClean="0"/>
              <a:t>Institute on Aging</a:t>
            </a:r>
          </a:p>
          <a:p>
            <a:pPr algn="l"/>
            <a:r>
              <a:rPr lang="en-US" sz="2000" dirty="0" smtClean="0"/>
              <a:t>8/7/2012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323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3008313" cy="1009650"/>
          </a:xfrm>
        </p:spPr>
        <p:txBody>
          <a:bodyPr/>
          <a:lstStyle/>
          <a:p>
            <a:r>
              <a:rPr lang="en-US" dirty="0" smtClean="0"/>
              <a:t>Census Blocks and the </a:t>
            </a:r>
            <a:r>
              <a:rPr lang="en-US" dirty="0" err="1" smtClean="0"/>
              <a:t>Ecumene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29000" y="1219200"/>
            <a:ext cx="5328628" cy="4114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 map was constructed from the RLIS and Clark County tax-lot data that attempts to show the </a:t>
            </a:r>
            <a:r>
              <a:rPr lang="en-US" i="1" dirty="0" err="1" smtClean="0"/>
              <a:t>ecumene</a:t>
            </a:r>
            <a:r>
              <a:rPr lang="en-US" dirty="0" smtClean="0"/>
              <a:t>, or where people may reside. Residential and improved farm and forest tax-lots were included along with a representation of group quarters blocks. The tax-lot polygons were generalized using ESRI’s cartographic simplification tools.</a:t>
            </a:r>
          </a:p>
          <a:p>
            <a:endParaRPr lang="en-US" dirty="0" smtClean="0"/>
          </a:p>
          <a:p>
            <a:r>
              <a:rPr lang="en-US" dirty="0" smtClean="0"/>
              <a:t>Here is an example of an urban part of Portland</a:t>
            </a:r>
          </a:p>
          <a:p>
            <a:endParaRPr lang="en-US" dirty="0"/>
          </a:p>
          <a:p>
            <a:r>
              <a:rPr lang="en-US" dirty="0" smtClean="0"/>
              <a:t>Here is an example of rural Clark County.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81400" y="1345932"/>
            <a:ext cx="5325034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9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182" y="16002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</a:t>
            </a:r>
            <a:r>
              <a:rPr lang="en-US" dirty="0" smtClean="0"/>
              <a:t>create the </a:t>
            </a:r>
            <a:r>
              <a:rPr lang="en-US" dirty="0" err="1" smtClean="0"/>
              <a:t>ecumene</a:t>
            </a:r>
            <a:r>
              <a:rPr lang="en-US" dirty="0" smtClean="0"/>
              <a:t> mask, RLIS </a:t>
            </a:r>
            <a:r>
              <a:rPr lang="en-US" dirty="0"/>
              <a:t>and Clark Co. tax-lot </a:t>
            </a:r>
            <a:r>
              <a:rPr lang="en-US" dirty="0" smtClean="0"/>
              <a:t>data were used to select residential </a:t>
            </a:r>
            <a:r>
              <a:rPr lang="en-US" dirty="0"/>
              <a:t>tax-lots and rural and improved forest lands tax-lots. </a:t>
            </a:r>
            <a:r>
              <a:rPr lang="en-US" dirty="0" smtClean="0"/>
              <a:t>Some </a:t>
            </a:r>
            <a:r>
              <a:rPr lang="en-US" dirty="0"/>
              <a:t>group quarters </a:t>
            </a:r>
            <a:r>
              <a:rPr lang="en-US" dirty="0" smtClean="0"/>
              <a:t>(institutions) were manually reinserted into the tax-lot dataset. </a:t>
            </a:r>
            <a:r>
              <a:rPr lang="en-US" dirty="0"/>
              <a:t>The result is a </a:t>
            </a:r>
            <a:r>
              <a:rPr lang="en-US" dirty="0" smtClean="0"/>
              <a:t>dataset </a:t>
            </a:r>
            <a:r>
              <a:rPr lang="en-US" dirty="0"/>
              <a:t>showing where people live, and where they don’t, but it is a very complicated map due to street casings and the like. </a:t>
            </a:r>
            <a:r>
              <a:rPr lang="en-US" dirty="0" err="1" smtClean="0"/>
              <a:t>ArcMap</a:t>
            </a:r>
            <a:r>
              <a:rPr lang="en-US" dirty="0" smtClean="0"/>
              <a:t> </a:t>
            </a:r>
            <a:r>
              <a:rPr lang="en-US" dirty="0"/>
              <a:t>cartographic simplification tools </a:t>
            </a:r>
            <a:r>
              <a:rPr lang="en-US" dirty="0" smtClean="0"/>
              <a:t>were used to </a:t>
            </a:r>
            <a:r>
              <a:rPr lang="en-US" dirty="0"/>
              <a:t>meld together lots separated by street casings and features such as the individual representations of apartments and </a:t>
            </a:r>
            <a:r>
              <a:rPr lang="en-US" dirty="0" smtClean="0"/>
              <a:t>condos within a tax-lot. Then </a:t>
            </a:r>
            <a:r>
              <a:rPr lang="en-US" dirty="0"/>
              <a:t>the “</a:t>
            </a:r>
            <a:r>
              <a:rPr lang="en-US" dirty="0" err="1"/>
              <a:t>ecumene</a:t>
            </a:r>
            <a:r>
              <a:rPr lang="en-US" dirty="0"/>
              <a:t>” map was intersected with the census block polygons and the fragments for each census block reassembled into multipart polygons using “dissolve” so that the </a:t>
            </a:r>
            <a:r>
              <a:rPr lang="en-US" dirty="0" smtClean="0"/>
              <a:t>FIPS code could be associated with the correct block polygon.  The block polygons could then be joined to the selected census table using the FIPS code.  </a:t>
            </a:r>
            <a:r>
              <a:rPr lang="en-US" dirty="0" err="1" smtClean="0"/>
              <a:t>ArcMap’s</a:t>
            </a:r>
            <a:r>
              <a:rPr lang="en-US" dirty="0" smtClean="0"/>
              <a:t> random points tool was then used to distribute the polygon values throughout the polygon using </a:t>
            </a:r>
            <a:r>
              <a:rPr lang="en-US" dirty="0"/>
              <a:t>the block/</a:t>
            </a:r>
            <a:r>
              <a:rPr lang="en-US" dirty="0" err="1"/>
              <a:t>ecumene</a:t>
            </a:r>
            <a:r>
              <a:rPr lang="en-US" dirty="0"/>
              <a:t> polygons as the </a:t>
            </a:r>
            <a:r>
              <a:rPr lang="en-US" dirty="0" smtClean="0"/>
              <a:t>constraining </a:t>
            </a:r>
            <a:r>
              <a:rPr lang="en-US" dirty="0"/>
              <a:t>class. </a:t>
            </a:r>
            <a:r>
              <a:rPr lang="en-US" dirty="0" smtClean="0"/>
              <a:t> The points were then rasterized using a 264 foot grid cell size.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33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CREATING THE ECUME MASK AND RASTERIZATION OF CENSUS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14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Points into Block/</a:t>
            </a:r>
            <a:r>
              <a:rPr lang="en-US" dirty="0" err="1" smtClean="0"/>
              <a:t>Ecumene</a:t>
            </a:r>
            <a:r>
              <a:rPr lang="en-US" dirty="0" smtClean="0"/>
              <a:t> Theme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5050" y="1224612"/>
            <a:ext cx="5111750" cy="39499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ArcMap’s</a:t>
            </a:r>
            <a:r>
              <a:rPr lang="en-US" dirty="0" smtClean="0"/>
              <a:t> randomize to polygons tool was used to distribute one dot per person into the intersected block/</a:t>
            </a:r>
            <a:r>
              <a:rPr lang="en-US" dirty="0" err="1" smtClean="0"/>
              <a:t>ecumene</a:t>
            </a:r>
            <a:r>
              <a:rPr lang="en-US" dirty="0" smtClean="0"/>
              <a:t> theme. </a:t>
            </a:r>
          </a:p>
          <a:p>
            <a:endParaRPr lang="en-US" dirty="0"/>
          </a:p>
          <a:p>
            <a:r>
              <a:rPr lang="en-US" dirty="0" smtClean="0"/>
              <a:t>Here a map showing the distribution of the black non-Hispanic Population is shown displayed over that for the total population. The dots are draw at a small size (0.4 points) but tend to fuse in dense areas.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57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of Percent Non-Hispanic Black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5050" y="1224612"/>
            <a:ext cx="5111750" cy="39499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is a </a:t>
            </a:r>
            <a:r>
              <a:rPr lang="en-US" dirty="0" err="1" smtClean="0"/>
              <a:t>choropleth</a:t>
            </a:r>
            <a:r>
              <a:rPr lang="en-US" dirty="0" smtClean="0"/>
              <a:t> map showing percent by race for the block/</a:t>
            </a:r>
            <a:r>
              <a:rPr lang="en-US" dirty="0" err="1" smtClean="0"/>
              <a:t>ecumene</a:t>
            </a:r>
            <a:r>
              <a:rPr lang="en-US" dirty="0" smtClean="0"/>
              <a:t> intersected layers. The mapping in the rural areas is constrained and is less visually prominent.</a:t>
            </a:r>
          </a:p>
          <a:p>
            <a:endParaRPr lang="en-US" dirty="0"/>
          </a:p>
          <a:p>
            <a:r>
              <a:rPr lang="en-US" dirty="0" smtClean="0"/>
              <a:t>This can be compared with the mapping into the original block polygons where the mapping into the rural areas may cause the viewer to overestimate the actual occurrence.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81400" y="1219200"/>
            <a:ext cx="512781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686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Density Maps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57600" y="1234440"/>
            <a:ext cx="5111750" cy="39499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Rather than mapping to the polygon boundaries the randomized points can be used to create a grid density map.</a:t>
            </a:r>
          </a:p>
          <a:p>
            <a:endParaRPr lang="en-US" dirty="0"/>
          </a:p>
          <a:p>
            <a:r>
              <a:rPr lang="en-US" dirty="0" smtClean="0"/>
              <a:t>Here is a map based on a 100 foot grid and using grid density mapping with a small 330 foot inclusion radius. It looks similar to the mapping into the block/</a:t>
            </a:r>
            <a:r>
              <a:rPr lang="en-US" dirty="0" err="1" smtClean="0"/>
              <a:t>ecumene</a:t>
            </a:r>
            <a:r>
              <a:rPr lang="en-US" dirty="0" smtClean="0"/>
              <a:t> polygon boundaries, but is slightly softened.</a:t>
            </a:r>
          </a:p>
          <a:p>
            <a:endParaRPr lang="en-US" dirty="0"/>
          </a:p>
          <a:p>
            <a:r>
              <a:rPr lang="en-US" dirty="0" smtClean="0"/>
              <a:t>A second map uses a 1320 foot inclusion radius and produces a more generalized map. The high Hispanic areas tend to produce concentric patterns, but the more generalized appearance may be preferred.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57600" y="1234440"/>
            <a:ext cx="512781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813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008313" cy="1162050"/>
          </a:xfrm>
        </p:spPr>
        <p:txBody>
          <a:bodyPr/>
          <a:lstStyle/>
          <a:p>
            <a:r>
              <a:rPr lang="en-US" dirty="0" smtClean="0"/>
              <a:t>Density Mask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514600" cy="4691063"/>
          </a:xfrm>
        </p:spPr>
        <p:txBody>
          <a:bodyPr/>
          <a:lstStyle/>
          <a:p>
            <a:r>
              <a:rPr lang="en-US" dirty="0" smtClean="0"/>
              <a:t>Here is a population density map constructed from census data randomized as points into the block/</a:t>
            </a:r>
            <a:r>
              <a:rPr lang="en-US" dirty="0" err="1" smtClean="0"/>
              <a:t>ecumene</a:t>
            </a:r>
            <a:r>
              <a:rPr lang="en-US" dirty="0" smtClean="0"/>
              <a:t> theme.</a:t>
            </a:r>
          </a:p>
          <a:p>
            <a:endParaRPr lang="en-US" dirty="0"/>
          </a:p>
          <a:p>
            <a:r>
              <a:rPr lang="en-US" dirty="0" smtClean="0"/>
              <a:t>This, or some other density map, can be used to create a density mask to screen out mapping in sparsely populated areas. Areas in green on this map have under 2 persons per acre. </a:t>
            </a:r>
            <a:r>
              <a:rPr lang="en-US" dirty="0"/>
              <a:t>T</a:t>
            </a:r>
            <a:r>
              <a:rPr lang="en-US" dirty="0" smtClean="0"/>
              <a:t>his may be converted to a 1/0 grid and multiplied times a density maps to remove data for low population density areas.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24200" y="1066800"/>
            <a:ext cx="5719482" cy="441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08960" y="1066800"/>
            <a:ext cx="5734722" cy="44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8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42EAC89-BEF3-44DE-95DD-8551F491EA8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6A7E422-304B-400F-A008-6CD0F7DF447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DA35DC7-6353-47AF-AA85-9245402FB61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C8C01DEC-D567-4C0A-BA5C-AB914CD5D029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B79E9A0-9B5A-479E-9D5F-8E3F387E06B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622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Census Blocks and the Ecumene</vt:lpstr>
      <vt:lpstr>Slide 3</vt:lpstr>
      <vt:lpstr>Randomized Points into Block/Ecumene Theme </vt:lpstr>
      <vt:lpstr>Mapping of Percent Non-Hispanic Black </vt:lpstr>
      <vt:lpstr>Grid Density Maps </vt:lpstr>
      <vt:lpstr>Density Mask 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Richard LYCAN</dc:creator>
  <cp:lastModifiedBy>Kris Smock</cp:lastModifiedBy>
  <cp:revision>10</cp:revision>
  <dcterms:created xsi:type="dcterms:W3CDTF">2012-08-07T19:06:10Z</dcterms:created>
  <dcterms:modified xsi:type="dcterms:W3CDTF">2014-04-21T23:33:11Z</dcterms:modified>
</cp:coreProperties>
</file>